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24"/>
  </p:handoutMasterIdLst>
  <p:sldIdLst>
    <p:sldId id="314" r:id="rId3"/>
    <p:sldId id="315" r:id="rId5"/>
    <p:sldId id="317" r:id="rId6"/>
    <p:sldId id="318" r:id="rId7"/>
    <p:sldId id="319" r:id="rId8"/>
    <p:sldId id="332" r:id="rId9"/>
    <p:sldId id="320" r:id="rId10"/>
    <p:sldId id="324" r:id="rId11"/>
    <p:sldId id="323" r:id="rId12"/>
    <p:sldId id="326" r:id="rId13"/>
    <p:sldId id="327" r:id="rId14"/>
    <p:sldId id="334" r:id="rId15"/>
    <p:sldId id="328" r:id="rId16"/>
    <p:sldId id="331" r:id="rId17"/>
    <p:sldId id="329" r:id="rId18"/>
    <p:sldId id="333" r:id="rId19"/>
    <p:sldId id="321" r:id="rId20"/>
    <p:sldId id="330" r:id="rId21"/>
    <p:sldId id="335" r:id="rId22"/>
    <p:sldId id="309" r:id="rId23"/>
  </p:sldIdLst>
  <p:sldSz cx="12192000" cy="6858000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enorite" pitchFamily="2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enorite" pitchFamily="2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enorite" pitchFamily="2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enorite" pitchFamily="2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enorite" pitchFamily="2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enorite" pitchFamily="2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enorite" pitchFamily="2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enorite" pitchFamily="2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Tenorite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6"/>
    <p:restoredTop sz="95388"/>
  </p:normalViewPr>
  <p:slideViewPr>
    <p:cSldViewPr snapToGrid="0" showGuides="1">
      <p:cViewPr varScale="1">
        <p:scale>
          <a:sx n="83" d="100"/>
          <a:sy n="83" d="100"/>
        </p:scale>
        <p:origin x="1116" y="280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41F11-0D9E-4886-9EF9-62E697372D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EC955C3-FBB0-4B37-B7C1-79228EF53639}">
      <dgm:prSet/>
      <dgm:spPr/>
      <dgm:t>
        <a:bodyPr/>
        <a:lstStyle/>
        <a:p>
          <a:r>
            <a:rPr lang="en-US"/>
            <a:t>The multiple datasets used are the Sales data, the employee data, the customer data, stock data and the feedback data. </a:t>
          </a:r>
        </a:p>
      </dgm:t>
    </dgm:pt>
    <dgm:pt modelId="{F1E3186F-DC03-4094-B404-86B0C00E7902}" cxnId="{C47A7090-D287-4A88-B073-7D6CB4FEBCF9}" type="parTrans">
      <dgm:prSet/>
      <dgm:spPr/>
      <dgm:t>
        <a:bodyPr/>
        <a:lstStyle/>
        <a:p>
          <a:endParaRPr lang="en-US"/>
        </a:p>
      </dgm:t>
    </dgm:pt>
    <dgm:pt modelId="{31245E0C-BE7E-403C-BB4D-5B9D64B8A771}" cxnId="{C47A7090-D287-4A88-B073-7D6CB4FEBCF9}" type="sibTrans">
      <dgm:prSet/>
      <dgm:spPr/>
      <dgm:t>
        <a:bodyPr/>
        <a:lstStyle/>
        <a:p>
          <a:endParaRPr lang="en-US"/>
        </a:p>
      </dgm:t>
    </dgm:pt>
    <dgm:pt modelId="{4E539A31-1554-49EA-8674-52DF9AA55B3F}">
      <dgm:prSet/>
      <dgm:spPr/>
      <dgm:t>
        <a:bodyPr/>
        <a:lstStyle/>
        <a:p>
          <a:r>
            <a:rPr lang="en-US"/>
            <a:t>The datasets were cleaned and checked for duplicates, blanks and errors before they were analysed</a:t>
          </a:r>
        </a:p>
      </dgm:t>
    </dgm:pt>
    <dgm:pt modelId="{574D08ED-FC2B-4307-B8DD-A3512BE4F85D}" cxnId="{6C3F43DB-A015-4640-8146-5D913E28069E}" type="parTrans">
      <dgm:prSet/>
      <dgm:spPr/>
      <dgm:t>
        <a:bodyPr/>
        <a:lstStyle/>
        <a:p>
          <a:endParaRPr lang="en-US"/>
        </a:p>
      </dgm:t>
    </dgm:pt>
    <dgm:pt modelId="{557FDA75-665A-47A8-922D-03433BFDC2E7}" cxnId="{6C3F43DB-A015-4640-8146-5D913E28069E}" type="sibTrans">
      <dgm:prSet/>
      <dgm:spPr/>
      <dgm:t>
        <a:bodyPr/>
        <a:lstStyle/>
        <a:p>
          <a:endParaRPr lang="en-US"/>
        </a:p>
      </dgm:t>
    </dgm:pt>
    <dgm:pt modelId="{906E381B-F814-484D-A063-8EECE23A2ACA}" type="pres">
      <dgm:prSet presAssocID="{B1941F11-0D9E-4886-9EF9-62E697372DD2}" presName="root" presStyleCnt="0">
        <dgm:presLayoutVars>
          <dgm:dir/>
          <dgm:resizeHandles val="exact"/>
        </dgm:presLayoutVars>
      </dgm:prSet>
      <dgm:spPr/>
    </dgm:pt>
    <dgm:pt modelId="{35C7F0A2-D0F6-4359-84C1-4B7FD9085E43}" type="pres">
      <dgm:prSet presAssocID="{1EC955C3-FBB0-4B37-B7C1-79228EF53639}" presName="compNode" presStyleCnt="0"/>
      <dgm:spPr/>
    </dgm:pt>
    <dgm:pt modelId="{BC6DBAA6-9FAA-4020-9BA1-217777585DA4}" type="pres">
      <dgm:prSet presAssocID="{1EC955C3-FBB0-4B37-B7C1-79228EF53639}" presName="bgRect" presStyleLbl="bgShp" presStyleIdx="0" presStyleCnt="2"/>
      <dgm:spPr/>
    </dgm:pt>
    <dgm:pt modelId="{DB333650-D681-4A4C-8D5D-5FCE5E50CE02}" type="pres">
      <dgm:prSet presAssocID="{1EC955C3-FBB0-4B37-B7C1-79228EF536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</dgm:pt>
    <dgm:pt modelId="{3C981399-DBA5-4F97-A03A-C31CFB45E0AE}" type="pres">
      <dgm:prSet presAssocID="{1EC955C3-FBB0-4B37-B7C1-79228EF53639}" presName="spaceRect" presStyleCnt="0"/>
      <dgm:spPr/>
    </dgm:pt>
    <dgm:pt modelId="{24C837B9-8781-4410-A96E-F56927C630FD}" type="pres">
      <dgm:prSet presAssocID="{1EC955C3-FBB0-4B37-B7C1-79228EF53639}" presName="parTx" presStyleLbl="revTx" presStyleIdx="0" presStyleCnt="2">
        <dgm:presLayoutVars>
          <dgm:chMax val="0"/>
          <dgm:chPref val="0"/>
        </dgm:presLayoutVars>
      </dgm:prSet>
      <dgm:spPr/>
    </dgm:pt>
    <dgm:pt modelId="{7D3E2026-D138-4699-8954-8BCB6F0EB172}" type="pres">
      <dgm:prSet presAssocID="{31245E0C-BE7E-403C-BB4D-5B9D64B8A771}" presName="sibTrans" presStyleCnt="0"/>
      <dgm:spPr/>
    </dgm:pt>
    <dgm:pt modelId="{BA96F81F-1A38-46D5-82C6-695BB797758D}" type="pres">
      <dgm:prSet presAssocID="{4E539A31-1554-49EA-8674-52DF9AA55B3F}" presName="compNode" presStyleCnt="0"/>
      <dgm:spPr/>
    </dgm:pt>
    <dgm:pt modelId="{1E8D0711-24EC-4546-AFA0-48E4302FBD08}" type="pres">
      <dgm:prSet presAssocID="{4E539A31-1554-49EA-8674-52DF9AA55B3F}" presName="bgRect" presStyleLbl="bgShp" presStyleIdx="1" presStyleCnt="2"/>
      <dgm:spPr/>
    </dgm:pt>
    <dgm:pt modelId="{C6277131-5E26-4237-8E15-B4BA25413EA5}" type="pres">
      <dgm:prSet presAssocID="{4E539A31-1554-49EA-8674-52DF9AA55B3F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gm:spPr>
    </dgm:pt>
    <dgm:pt modelId="{7BF9BA26-42D8-4AEE-851E-AE6367620213}" type="pres">
      <dgm:prSet presAssocID="{4E539A31-1554-49EA-8674-52DF9AA55B3F}" presName="spaceRect" presStyleCnt="0"/>
      <dgm:spPr/>
    </dgm:pt>
    <dgm:pt modelId="{4A3AD6D2-2ED8-40EE-8A21-ED7D35C18F9D}" type="pres">
      <dgm:prSet presAssocID="{4E539A31-1554-49EA-8674-52DF9AA55B3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9AD1C133-22F0-405F-A083-1D9348F7EA4A}" type="presOf" srcId="{4E539A31-1554-49EA-8674-52DF9AA55B3F}" destId="{4A3AD6D2-2ED8-40EE-8A21-ED7D35C18F9D}" srcOrd="0" destOrd="0" presId="urn:microsoft.com/office/officeart/2018/2/layout/IconVerticalSolidList"/>
    <dgm:cxn modelId="{E6B3E37B-0544-45CC-B49D-7FFBDB200403}" type="presOf" srcId="{1EC955C3-FBB0-4B37-B7C1-79228EF53639}" destId="{24C837B9-8781-4410-A96E-F56927C630FD}" srcOrd="0" destOrd="0" presId="urn:microsoft.com/office/officeart/2018/2/layout/IconVerticalSolidList"/>
    <dgm:cxn modelId="{C47A7090-D287-4A88-B073-7D6CB4FEBCF9}" srcId="{B1941F11-0D9E-4886-9EF9-62E697372DD2}" destId="{1EC955C3-FBB0-4B37-B7C1-79228EF53639}" srcOrd="0" destOrd="0" parTransId="{F1E3186F-DC03-4094-B404-86B0C00E7902}" sibTransId="{31245E0C-BE7E-403C-BB4D-5B9D64B8A771}"/>
    <dgm:cxn modelId="{BDFF61CE-5E9C-4A92-9A1A-B09BF9E964CB}" type="presOf" srcId="{B1941F11-0D9E-4886-9EF9-62E697372DD2}" destId="{906E381B-F814-484D-A063-8EECE23A2ACA}" srcOrd="0" destOrd="0" presId="urn:microsoft.com/office/officeart/2018/2/layout/IconVerticalSolidList"/>
    <dgm:cxn modelId="{6C3F43DB-A015-4640-8146-5D913E28069E}" srcId="{B1941F11-0D9E-4886-9EF9-62E697372DD2}" destId="{4E539A31-1554-49EA-8674-52DF9AA55B3F}" srcOrd="1" destOrd="0" parTransId="{574D08ED-FC2B-4307-B8DD-A3512BE4F85D}" sibTransId="{557FDA75-665A-47A8-922D-03433BFDC2E7}"/>
    <dgm:cxn modelId="{B0DE8CD6-406F-45CD-9556-FA5964F0266D}" type="presParOf" srcId="{906E381B-F814-484D-A063-8EECE23A2ACA}" destId="{35C7F0A2-D0F6-4359-84C1-4B7FD9085E43}" srcOrd="0" destOrd="0" presId="urn:microsoft.com/office/officeart/2018/2/layout/IconVerticalSolidList"/>
    <dgm:cxn modelId="{DA995F42-60FD-46A1-AA0F-30E4CE052240}" type="presParOf" srcId="{35C7F0A2-D0F6-4359-84C1-4B7FD9085E43}" destId="{BC6DBAA6-9FAA-4020-9BA1-217777585DA4}" srcOrd="0" destOrd="0" presId="urn:microsoft.com/office/officeart/2018/2/layout/IconVerticalSolidList"/>
    <dgm:cxn modelId="{D97A41AC-F891-4006-B4D9-CA8BC75A8642}" type="presParOf" srcId="{35C7F0A2-D0F6-4359-84C1-4B7FD9085E43}" destId="{DB333650-D681-4A4C-8D5D-5FCE5E50CE02}" srcOrd="1" destOrd="0" presId="urn:microsoft.com/office/officeart/2018/2/layout/IconVerticalSolidList"/>
    <dgm:cxn modelId="{E844B6D3-36EF-4F05-9F6A-E310546635FF}" type="presParOf" srcId="{35C7F0A2-D0F6-4359-84C1-4B7FD9085E43}" destId="{3C981399-DBA5-4F97-A03A-C31CFB45E0AE}" srcOrd="2" destOrd="0" presId="urn:microsoft.com/office/officeart/2018/2/layout/IconVerticalSolidList"/>
    <dgm:cxn modelId="{C0EC1A1F-70C5-4A10-9D72-92CAFFB319B8}" type="presParOf" srcId="{35C7F0A2-D0F6-4359-84C1-4B7FD9085E43}" destId="{24C837B9-8781-4410-A96E-F56927C630FD}" srcOrd="3" destOrd="0" presId="urn:microsoft.com/office/officeart/2018/2/layout/IconVerticalSolidList"/>
    <dgm:cxn modelId="{0AA419F3-793A-4C45-AF42-8608F3554F8E}" type="presParOf" srcId="{906E381B-F814-484D-A063-8EECE23A2ACA}" destId="{7D3E2026-D138-4699-8954-8BCB6F0EB172}" srcOrd="1" destOrd="0" presId="urn:microsoft.com/office/officeart/2018/2/layout/IconVerticalSolidList"/>
    <dgm:cxn modelId="{1CA1B805-AA29-4349-9D00-52F78013142D}" type="presParOf" srcId="{906E381B-F814-484D-A063-8EECE23A2ACA}" destId="{BA96F81F-1A38-46D5-82C6-695BB797758D}" srcOrd="2" destOrd="0" presId="urn:microsoft.com/office/officeart/2018/2/layout/IconVerticalSolidList"/>
    <dgm:cxn modelId="{4CD36F96-62AF-4B0D-92E3-FDEB4FA81F28}" type="presParOf" srcId="{BA96F81F-1A38-46D5-82C6-695BB797758D}" destId="{1E8D0711-24EC-4546-AFA0-48E4302FBD08}" srcOrd="0" destOrd="0" presId="urn:microsoft.com/office/officeart/2018/2/layout/IconVerticalSolidList"/>
    <dgm:cxn modelId="{599BA496-798E-4235-A781-E311A850DFC4}" type="presParOf" srcId="{BA96F81F-1A38-46D5-82C6-695BB797758D}" destId="{C6277131-5E26-4237-8E15-B4BA25413EA5}" srcOrd="1" destOrd="0" presId="urn:microsoft.com/office/officeart/2018/2/layout/IconVerticalSolidList"/>
    <dgm:cxn modelId="{6112785D-4BE9-4FE2-9A52-8125D152E9CB}" type="presParOf" srcId="{BA96F81F-1A38-46D5-82C6-695BB797758D}" destId="{7BF9BA26-42D8-4AEE-851E-AE6367620213}" srcOrd="2" destOrd="0" presId="urn:microsoft.com/office/officeart/2018/2/layout/IconVerticalSolidList"/>
    <dgm:cxn modelId="{0EC33FA3-06F1-4B37-ACEE-B8A83F6DADF3}" type="presParOf" srcId="{BA96F81F-1A38-46D5-82C6-695BB797758D}" destId="{4A3AD6D2-2ED8-40EE-8A21-ED7D35C18F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354052" cy="3931920"/>
        <a:chOff x="0" y="0"/>
        <a:chExt cx="10354052" cy="3931920"/>
      </a:xfrm>
    </dsp:grpSpPr>
    <dsp:sp modelId="{BC6DBAA6-9FAA-4020-9BA1-217777585DA4}">
      <dsp:nvSpPr>
        <dsp:cNvPr id="3" name="Rounded Rectangle 2"/>
        <dsp:cNvSpPr/>
      </dsp:nvSpPr>
      <dsp:spPr bwMode="white">
        <a:xfrm>
          <a:off x="0" y="638937"/>
          <a:ext cx="10354052" cy="1179576"/>
        </a:xfrm>
        <a:prstGeom prst="roundRect">
          <a:avLst>
            <a:gd name="adj" fmla="val 10000"/>
          </a:avLst>
        </a:prstGeom>
      </dsp:spPr>
      <dsp:style>
        <a:lnRef idx="0">
          <a:schemeClr val="accent2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0" y="638937"/>
        <a:ext cx="10354052" cy="1179576"/>
      </dsp:txXfrm>
    </dsp:sp>
    <dsp:sp modelId="{DB333650-D681-4A4C-8D5D-5FCE5E50CE02}">
      <dsp:nvSpPr>
        <dsp:cNvPr id="4" name="Rectangles 3"/>
        <dsp:cNvSpPr/>
      </dsp:nvSpPr>
      <dsp:spPr bwMode="white">
        <a:xfrm>
          <a:off x="356822" y="904342"/>
          <a:ext cx="648767" cy="648767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56822" y="904342"/>
        <a:ext cx="648767" cy="648767"/>
      </dsp:txXfrm>
    </dsp:sp>
    <dsp:sp modelId="{24C837B9-8781-4410-A96E-F56927C630FD}">
      <dsp:nvSpPr>
        <dsp:cNvPr id="5" name="Rectangles 4"/>
        <dsp:cNvSpPr/>
      </dsp:nvSpPr>
      <dsp:spPr bwMode="white">
        <a:xfrm>
          <a:off x="1362410" y="638937"/>
          <a:ext cx="8991642" cy="117957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4838" tIns="124838" rIns="124838" bIns="124838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The multiple datasets used are the Sales data, the employee data, the customer data, stock data and the feedback data. </a:t>
          </a:r>
          <a:endParaRPr>
            <a:solidFill>
              <a:schemeClr val="tx1"/>
            </a:solidFill>
          </a:endParaRPr>
        </a:p>
      </dsp:txBody>
      <dsp:txXfrm>
        <a:off x="1362410" y="638937"/>
        <a:ext cx="8991642" cy="1179576"/>
      </dsp:txXfrm>
    </dsp:sp>
    <dsp:sp modelId="{1E8D0711-24EC-4546-AFA0-48E4302FBD08}">
      <dsp:nvSpPr>
        <dsp:cNvPr id="6" name="Rounded Rectangle 5"/>
        <dsp:cNvSpPr/>
      </dsp:nvSpPr>
      <dsp:spPr bwMode="white">
        <a:xfrm>
          <a:off x="0" y="2113407"/>
          <a:ext cx="10354052" cy="1179576"/>
        </a:xfrm>
        <a:prstGeom prst="roundRect">
          <a:avLst>
            <a:gd name="adj" fmla="val 10000"/>
          </a:avLst>
        </a:prstGeom>
      </dsp:spPr>
      <dsp:style>
        <a:lnRef idx="0">
          <a:schemeClr val="accent2"/>
        </a:lnRef>
        <a:fillRef idx="1">
          <a:schemeClr val="accent2">
            <a:tint val="40000"/>
          </a:schemeClr>
        </a:fillRef>
        <a:effectRef idx="0">
          <a:scrgbClr r="0" g="0" b="0"/>
        </a:effectRef>
        <a:fontRef idx="minor"/>
      </dsp:style>
      <dsp:txXfrm>
        <a:off x="0" y="2113407"/>
        <a:ext cx="10354052" cy="1179576"/>
      </dsp:txXfrm>
    </dsp:sp>
    <dsp:sp modelId="{C6277131-5E26-4237-8E15-B4BA25413EA5}">
      <dsp:nvSpPr>
        <dsp:cNvPr id="7" name="Rectangles 6"/>
        <dsp:cNvSpPr/>
      </dsp:nvSpPr>
      <dsp:spPr bwMode="white">
        <a:xfrm>
          <a:off x="356822" y="2378812"/>
          <a:ext cx="648767" cy="648767"/>
        </a:xfrm>
        <a:prstGeom prst="rect">
          <a:avLst/>
        </a:prstGeom>
        <a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56822" y="2378812"/>
        <a:ext cx="648767" cy="648767"/>
      </dsp:txXfrm>
    </dsp:sp>
    <dsp:sp modelId="{4A3AD6D2-2ED8-40EE-8A21-ED7D35C18F9D}">
      <dsp:nvSpPr>
        <dsp:cNvPr id="8" name="Rectangles 7"/>
        <dsp:cNvSpPr/>
      </dsp:nvSpPr>
      <dsp:spPr bwMode="white">
        <a:xfrm>
          <a:off x="1362410" y="2113407"/>
          <a:ext cx="8991642" cy="117957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4838" tIns="124838" rIns="124838" bIns="124838" anchor="ctr"/>
        <a:lstStyle>
          <a:lvl1pPr algn="l">
            <a:defRPr sz="22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The datasets were cleaned and checked for duplicates, blanks and errors before they were analysed</a:t>
          </a:r>
          <a:endParaRPr>
            <a:solidFill>
              <a:schemeClr val="tx1"/>
            </a:solidFill>
          </a:endParaRPr>
        </a:p>
      </dsp:txBody>
      <dsp:txXfrm>
        <a:off x="1362410" y="2113407"/>
        <a:ext cx="8991642" cy="1179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352A77B-D33C-49B3-A83C-450AA2ED72B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38D8F9A-F5CB-4EF8-A859-ED5E107B9763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1843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3686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3891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4096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4301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4506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4710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4915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5120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5325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5530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2048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5734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2253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2458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2662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28676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30724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32772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>
              <a:spcBef>
                <a:spcPct val="0"/>
              </a:spcBef>
            </a:pPr>
            <a:endParaRPr dirty="0"/>
          </a:p>
        </p:txBody>
      </p:sp>
      <p:sp>
        <p:nvSpPr>
          <p:cNvPr id="3482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>
              <a:buNone/>
            </a:pPr>
            <a:fld id="{9A0DB2DC-4C9A-4742-B13C-FB6460FD3503}" type="slidenum">
              <a:rPr lang="en-US" sz="1200" dirty="0">
                <a:latin typeface="Calibri" panose="020F0502020204030204" pitchFamily="34" charset="0"/>
              </a:rPr>
            </a:fld>
            <a:endParaRPr 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/>
        </p:nvPicPr>
        <p:blipFill rotWithShape="1">
          <a:blip r:embed="rId2"/>
          <a:srcRect l="18454" t="1728"/>
          <a:stretch>
            <a:fillRect/>
          </a:stretch>
        </p:blipFill>
        <p:spPr>
          <a:xfrm>
            <a:off x="0" y="0"/>
            <a:ext cx="8264525" cy="53197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Tenorite" pitchFamily="2" charset="0"/>
              </a:rPr>
            </a:fld>
            <a:endParaRPr lang="en-US" dirty="0">
              <a:latin typeface="Tenorite" pitchFamily="2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/>
        </p:nvPicPr>
        <p:blipFill rotWithShape="1">
          <a:blip r:embed="rId2"/>
          <a:srcRect r="55824" b="26760"/>
          <a:stretch>
            <a:fillRect/>
          </a:stretch>
        </p:blipFill>
        <p:spPr>
          <a:xfrm>
            <a:off x="9229725" y="1835150"/>
            <a:ext cx="2962275" cy="5022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43413" y="1835150"/>
            <a:ext cx="7000875" cy="427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8" name="Graphic 8" descr="&quot;&quot;"/>
          <p:cNvPicPr>
            <a:picLocks noChangeAspect="1"/>
          </p:cNvPicPr>
          <p:nvPr userDrawn="1"/>
        </p:nvPicPr>
        <p:blipFill>
          <a:blip r:embed="rId3"/>
          <a:srcRect l="60902" t="75060" r="10347"/>
          <a:stretch>
            <a:fillRect/>
          </a:stretch>
        </p:blipFill>
        <p:spPr>
          <a:xfrm>
            <a:off x="0" y="0"/>
            <a:ext cx="1971675" cy="1671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able Placeholder 12"/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table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" y="6246813"/>
            <a:ext cx="6318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Graphic 6" descr="&quot;&quot;"/>
          <p:cNvPicPr>
            <a:picLocks noChangeAspect="1"/>
          </p:cNvPicPr>
          <p:nvPr userDrawn="1"/>
        </p:nvPicPr>
        <p:blipFill>
          <a:blip r:embed="rId2"/>
          <a:srcRect l="46635" t="2" r="18883" b="34409"/>
          <a:stretch>
            <a:fillRect/>
          </a:stretch>
        </p:blipFill>
        <p:spPr>
          <a:xfrm>
            <a:off x="10506075" y="3984625"/>
            <a:ext cx="1685925" cy="287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Graphic 7" descr="&quot;&quot;"/>
          <p:cNvPicPr>
            <a:picLocks noChangeAspect="1"/>
          </p:cNvPicPr>
          <p:nvPr userDrawn="1"/>
        </p:nvPicPr>
        <p:blipFill>
          <a:blip r:embed="rId3"/>
          <a:srcRect l="8754" t="39389" r="47145" b="29718"/>
          <a:stretch>
            <a:fillRect/>
          </a:stretch>
        </p:blipFill>
        <p:spPr>
          <a:xfrm>
            <a:off x="9469438" y="0"/>
            <a:ext cx="2722562" cy="2098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" y="6246813"/>
            <a:ext cx="6318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Graphic 6" descr="&quot;&quot;"/>
          <p:cNvPicPr>
            <a:picLocks noChangeAspect="1"/>
          </p:cNvPicPr>
          <p:nvPr userDrawn="1"/>
        </p:nvPicPr>
        <p:blipFill>
          <a:blip r:embed="rId2"/>
          <a:srcRect t="18883" r="18053" b="46635"/>
          <a:stretch>
            <a:fillRect/>
          </a:stretch>
        </p:blipFill>
        <p:spPr>
          <a:xfrm>
            <a:off x="8601075" y="0"/>
            <a:ext cx="3590925" cy="168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0" hasCustomPrompt="1"/>
          </p:nvPr>
        </p:nvSpPr>
        <p:spPr>
          <a:xfrm>
            <a:off x="923545" y="2009775"/>
            <a:ext cx="10354052" cy="39319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table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" y="6246813"/>
            <a:ext cx="6318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Graphic 6" descr="&quot;&quot;"/>
          <p:cNvPicPr>
            <a:picLocks noChangeAspect="1"/>
          </p:cNvPicPr>
          <p:nvPr userDrawn="1"/>
        </p:nvPicPr>
        <p:blipFill>
          <a:blip r:embed="rId2"/>
          <a:srcRect l="18578" r="4150"/>
          <a:stretch>
            <a:fillRect/>
          </a:stretch>
        </p:blipFill>
        <p:spPr>
          <a:xfrm>
            <a:off x="0" y="0"/>
            <a:ext cx="51816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Tenorite" pitchFamily="2" charset="0"/>
              </a:rPr>
            </a:fld>
            <a:endParaRPr lang="en-US" dirty="0">
              <a:latin typeface="Tenorite" pitchFamily="2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Graphic 6" descr="&quot;&quot;"/>
          <p:cNvPicPr>
            <a:picLocks noChangeAspect="1"/>
          </p:cNvPicPr>
          <p:nvPr userDrawn="1"/>
        </p:nvPicPr>
        <p:blipFill>
          <a:blip r:embed="rId2"/>
          <a:srcRect l="-131" t="44533" r="18690" b="2"/>
          <a:stretch>
            <a:fillRect/>
          </a:stretch>
        </p:blipFill>
        <p:spPr>
          <a:xfrm>
            <a:off x="6607175" y="0"/>
            <a:ext cx="5584825" cy="3095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Graphic 7"/>
          <p:cNvPicPr>
            <a:picLocks noChangeAspect="1"/>
          </p:cNvPicPr>
          <p:nvPr/>
        </p:nvPicPr>
        <p:blipFill rotWithShape="1">
          <a:blip r:embed="rId3"/>
          <a:srcRect l="4151" r="18577"/>
          <a:stretch>
            <a:fillRect/>
          </a:stretch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" y="6246813"/>
            <a:ext cx="6318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/>
        </p:nvPicPr>
        <p:blipFill rotWithShape="1">
          <a:blip r:embed="rId2"/>
          <a:srcRect l="13300" t="13815"/>
          <a:stretch>
            <a:fillRect/>
          </a:stretch>
        </p:blipFill>
        <p:spPr>
          <a:xfrm>
            <a:off x="0" y="0"/>
            <a:ext cx="4238625" cy="37766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-1" fmla="*/ 0 w 6116320"/>
              <a:gd name="connsiteY0-2" fmla="*/ 0 h 6880225"/>
              <a:gd name="connsiteX1-3" fmla="*/ 6116320 w 6116320"/>
              <a:gd name="connsiteY1-4" fmla="*/ 0 h 6880225"/>
              <a:gd name="connsiteX2-5" fmla="*/ 6116320 w 6116320"/>
              <a:gd name="connsiteY2-6" fmla="*/ 6880225 h 6880225"/>
              <a:gd name="connsiteX3-7" fmla="*/ 2052320 w 6116320"/>
              <a:gd name="connsiteY3-8" fmla="*/ 6880225 h 6880225"/>
              <a:gd name="connsiteX4-9" fmla="*/ 0 w 6116320"/>
              <a:gd name="connsiteY4-10" fmla="*/ 0 h 68802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Tenorite" pitchFamily="2" charset="0"/>
              </a:rPr>
            </a:fld>
            <a:endParaRPr lang="en-US" dirty="0">
              <a:latin typeface="Tenorite" pitchFamily="2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Graphic 6" descr="&quot;&quot;"/>
          <p:cNvPicPr>
            <a:picLocks noChangeAspect="1"/>
          </p:cNvPicPr>
          <p:nvPr userDrawn="1"/>
        </p:nvPicPr>
        <p:blipFill>
          <a:blip r:embed="rId2"/>
          <a:srcRect t="78532" r="15158" b="-5374"/>
          <a:stretch>
            <a:fillRect/>
          </a:stretch>
        </p:blipFill>
        <p:spPr>
          <a:xfrm>
            <a:off x="6324600" y="0"/>
            <a:ext cx="5867400" cy="1647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-1" fmla="*/ 0 w 6096000"/>
              <a:gd name="connsiteY0-2" fmla="*/ 0 h 6858000"/>
              <a:gd name="connsiteX1-3" fmla="*/ 6096000 w 6096000"/>
              <a:gd name="connsiteY1-4" fmla="*/ 0 h 6858000"/>
              <a:gd name="connsiteX2-5" fmla="*/ 4053840 w 6096000"/>
              <a:gd name="connsiteY2-6" fmla="*/ 6858000 h 6858000"/>
              <a:gd name="connsiteX3-7" fmla="*/ 0 w 6096000"/>
              <a:gd name="connsiteY3-8" fmla="*/ 6858000 h 6858000"/>
              <a:gd name="connsiteX4-9" fmla="*/ 0 w 6096000"/>
              <a:gd name="connsiteY4-1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Tenorite" pitchFamily="2" charset="0"/>
              </a:rPr>
            </a:fld>
            <a:endParaRPr lang="en-US" dirty="0">
              <a:latin typeface="Tenorite" pitchFamily="2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raphic 6" descr="&quot;&quot;"/>
          <p:cNvPicPr>
            <a:picLocks noChangeAspect="1"/>
          </p:cNvPicPr>
          <p:nvPr userDrawn="1"/>
        </p:nvPicPr>
        <p:blipFill>
          <a:blip r:embed="rId2"/>
          <a:srcRect r="45239"/>
          <a:stretch>
            <a:fillRect/>
          </a:stretch>
        </p:blipFill>
        <p:spPr>
          <a:xfrm>
            <a:off x="9136063" y="0"/>
            <a:ext cx="3055937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Graphic 7"/>
          <p:cNvPicPr>
            <a:picLocks noChangeAspect="1"/>
          </p:cNvPicPr>
          <p:nvPr/>
        </p:nvPicPr>
        <p:blipFill rotWithShape="1">
          <a:blip r:embed="rId3"/>
          <a:srcRect b="2330"/>
          <a:stretch>
            <a:fillRect/>
          </a:stretch>
        </p:blipFill>
        <p:spPr>
          <a:xfrm>
            <a:off x="7810500" y="3025775"/>
            <a:ext cx="4381500" cy="3832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" y="6246813"/>
            <a:ext cx="6318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Graphic 6" descr="&quot;&quot;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7700" y="0"/>
            <a:ext cx="3924300" cy="4381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-1" fmla="*/ 0 w 6096000"/>
              <a:gd name="connsiteY0-2" fmla="*/ 0 h 6858000"/>
              <a:gd name="connsiteX1-3" fmla="*/ 4053840 w 6096000"/>
              <a:gd name="connsiteY1-4" fmla="*/ 0 h 6858000"/>
              <a:gd name="connsiteX2-5" fmla="*/ 6096000 w 6096000"/>
              <a:gd name="connsiteY2-6" fmla="*/ 6858000 h 6858000"/>
              <a:gd name="connsiteX3-7" fmla="*/ 0 w 6096000"/>
              <a:gd name="connsiteY3-8" fmla="*/ 6858000 h 6858000"/>
              <a:gd name="connsiteX4-9" fmla="*/ 0 w 6096000"/>
              <a:gd name="connsiteY4-10" fmla="*/ 0 h 6858000"/>
              <a:gd name="connsiteX0-11" fmla="*/ 586 w 6096586"/>
              <a:gd name="connsiteY0-12" fmla="*/ 0 h 6858000"/>
              <a:gd name="connsiteX1-13" fmla="*/ 4054426 w 6096586"/>
              <a:gd name="connsiteY1-14" fmla="*/ 0 h 6858000"/>
              <a:gd name="connsiteX2-15" fmla="*/ 6096586 w 6096586"/>
              <a:gd name="connsiteY2-16" fmla="*/ 6858000 h 6858000"/>
              <a:gd name="connsiteX3-17" fmla="*/ 586 w 6096586"/>
              <a:gd name="connsiteY3-18" fmla="*/ 6858000 h 6858000"/>
              <a:gd name="connsiteX4-19" fmla="*/ 586 w 6096586"/>
              <a:gd name="connsiteY4-20" fmla="*/ 3669792 h 6858000"/>
              <a:gd name="connsiteX5" fmla="*/ 586 w 6096586"/>
              <a:gd name="connsiteY5" fmla="*/ 0 h 6858000"/>
              <a:gd name="connsiteX0-21" fmla="*/ 0 w 6096000"/>
              <a:gd name="connsiteY0-22" fmla="*/ 0 h 6858000"/>
              <a:gd name="connsiteX1-23" fmla="*/ 4053840 w 6096000"/>
              <a:gd name="connsiteY1-24" fmla="*/ 0 h 6858000"/>
              <a:gd name="connsiteX2-25" fmla="*/ 6096000 w 6096000"/>
              <a:gd name="connsiteY2-26" fmla="*/ 6858000 h 6858000"/>
              <a:gd name="connsiteX3-27" fmla="*/ 950976 w 6096000"/>
              <a:gd name="connsiteY3-28" fmla="*/ 6858000 h 6858000"/>
              <a:gd name="connsiteX4-29" fmla="*/ 0 w 6096000"/>
              <a:gd name="connsiteY4-30" fmla="*/ 3669792 h 6858000"/>
              <a:gd name="connsiteX5-31" fmla="*/ 0 w 6096000"/>
              <a:gd name="connsiteY5-32" fmla="*/ 0 h 6858000"/>
              <a:gd name="connsiteX0-33" fmla="*/ 0 w 6096000"/>
              <a:gd name="connsiteY0-34" fmla="*/ 0 h 6858000"/>
              <a:gd name="connsiteX1-35" fmla="*/ 4053840 w 6096000"/>
              <a:gd name="connsiteY1-36" fmla="*/ 0 h 6858000"/>
              <a:gd name="connsiteX2-37" fmla="*/ 6096000 w 6096000"/>
              <a:gd name="connsiteY2-38" fmla="*/ 6858000 h 6858000"/>
              <a:gd name="connsiteX3-39" fmla="*/ 950976 w 6096000"/>
              <a:gd name="connsiteY3-40" fmla="*/ 6858000 h 6858000"/>
              <a:gd name="connsiteX4-41" fmla="*/ 0 w 6096000"/>
              <a:gd name="connsiteY4-42" fmla="*/ 3669792 h 6858000"/>
              <a:gd name="connsiteX5-43" fmla="*/ 0 w 6096000"/>
              <a:gd name="connsiteY5-44" fmla="*/ 0 h 6858000"/>
              <a:gd name="connsiteX0-45" fmla="*/ 0 w 6096000"/>
              <a:gd name="connsiteY0-46" fmla="*/ 0 h 6858000"/>
              <a:gd name="connsiteX1-47" fmla="*/ 4053840 w 6096000"/>
              <a:gd name="connsiteY1-48" fmla="*/ 0 h 6858000"/>
              <a:gd name="connsiteX2-49" fmla="*/ 6096000 w 6096000"/>
              <a:gd name="connsiteY2-50" fmla="*/ 6858000 h 6858000"/>
              <a:gd name="connsiteX3-51" fmla="*/ 950976 w 6096000"/>
              <a:gd name="connsiteY3-52" fmla="*/ 6858000 h 6858000"/>
              <a:gd name="connsiteX4-53" fmla="*/ 0 w 6096000"/>
              <a:gd name="connsiteY4-54" fmla="*/ 3669792 h 6858000"/>
              <a:gd name="connsiteX5-55" fmla="*/ 0 w 6096000"/>
              <a:gd name="connsiteY5-56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Tenorite" pitchFamily="2" charset="0"/>
              </a:rPr>
            </a:fld>
            <a:endParaRPr lang="en-US" dirty="0">
              <a:latin typeface="Tenorite" pitchFamily="2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Graphic 6" descr="&quot;&quot;"/>
          <p:cNvPicPr>
            <a:picLocks noChangeAspect="1"/>
          </p:cNvPicPr>
          <p:nvPr userDrawn="1"/>
        </p:nvPicPr>
        <p:blipFill>
          <a:blip r:embed="rId2"/>
          <a:srcRect l="53993" t="33420" r="1955" b="41988"/>
          <a:stretch>
            <a:fillRect/>
          </a:stretch>
        </p:blipFill>
        <p:spPr>
          <a:xfrm>
            <a:off x="9199563" y="0"/>
            <a:ext cx="2992437" cy="1517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Graphic 7" descr="&quot;&quot;"/>
          <p:cNvPicPr>
            <a:picLocks noChangeAspect="1"/>
          </p:cNvPicPr>
          <p:nvPr userDrawn="1"/>
        </p:nvPicPr>
        <p:blipFill>
          <a:blip r:embed="rId3"/>
          <a:srcRect l="24818" t="46503" b="25446"/>
          <a:stretch>
            <a:fillRect/>
          </a:stretch>
        </p:blipFill>
        <p:spPr>
          <a:xfrm>
            <a:off x="0" y="5486400"/>
            <a:ext cx="3294063" cy="137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" y="6246813"/>
            <a:ext cx="6318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Graphic 6" descr="&quot;&quot;"/>
          <p:cNvPicPr>
            <a:picLocks noChangeAspect="1"/>
          </p:cNvPicPr>
          <p:nvPr userDrawn="1"/>
        </p:nvPicPr>
        <p:blipFill>
          <a:blip r:embed="rId2"/>
          <a:srcRect l="61028" t="40714" r="1981" b="44472"/>
          <a:stretch>
            <a:fillRect/>
          </a:stretch>
        </p:blipFill>
        <p:spPr>
          <a:xfrm>
            <a:off x="-26987" y="5949950"/>
            <a:ext cx="2513012" cy="91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Graphic 7" descr="&quot;&quot;"/>
          <p:cNvPicPr>
            <a:picLocks noChangeAspect="1"/>
          </p:cNvPicPr>
          <p:nvPr userDrawn="1"/>
        </p:nvPicPr>
        <p:blipFill>
          <a:blip r:embed="rId3"/>
          <a:srcRect t="18883" r="18053" b="46635"/>
          <a:stretch>
            <a:fillRect/>
          </a:stretch>
        </p:blipFill>
        <p:spPr>
          <a:xfrm>
            <a:off x="8601075" y="0"/>
            <a:ext cx="3590925" cy="1685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" y="6246813"/>
            <a:ext cx="6318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Graphic 6" descr="&quot;&quot;"/>
          <p:cNvPicPr>
            <a:picLocks noChangeAspect="1"/>
          </p:cNvPicPr>
          <p:nvPr userDrawn="1"/>
        </p:nvPicPr>
        <p:blipFill>
          <a:blip r:embed="rId2"/>
          <a:srcRect l="67543" t="67703" r="485"/>
          <a:stretch>
            <a:fillRect/>
          </a:stretch>
        </p:blipFill>
        <p:spPr>
          <a:xfrm>
            <a:off x="0" y="0"/>
            <a:ext cx="1665288" cy="1895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-1" fmla="*/ 2024742 w 6115050"/>
              <a:gd name="connsiteY0-2" fmla="*/ 0 h 6858000"/>
              <a:gd name="connsiteX1-3" fmla="*/ 6115050 w 6115050"/>
              <a:gd name="connsiteY1-4" fmla="*/ 0 h 6858000"/>
              <a:gd name="connsiteX2-5" fmla="*/ 6115050 w 6115050"/>
              <a:gd name="connsiteY2-6" fmla="*/ 6858000 h 6858000"/>
              <a:gd name="connsiteX3-7" fmla="*/ 0 w 6115050"/>
              <a:gd name="connsiteY3-8" fmla="*/ 6858000 h 6858000"/>
              <a:gd name="connsiteX4-9" fmla="*/ 2024742 w 6115050"/>
              <a:gd name="connsiteY4-10" fmla="*/ 0 h 6858000"/>
              <a:gd name="connsiteX0-11" fmla="*/ 2024742 w 6115050"/>
              <a:gd name="connsiteY0-12" fmla="*/ 0 h 6858000"/>
              <a:gd name="connsiteX1-13" fmla="*/ 6115050 w 6115050"/>
              <a:gd name="connsiteY1-14" fmla="*/ 0 h 6858000"/>
              <a:gd name="connsiteX2-15" fmla="*/ 6115050 w 6115050"/>
              <a:gd name="connsiteY2-16" fmla="*/ 3603171 h 6858000"/>
              <a:gd name="connsiteX3-17" fmla="*/ 6115050 w 6115050"/>
              <a:gd name="connsiteY3-18" fmla="*/ 6858000 h 6858000"/>
              <a:gd name="connsiteX4-19" fmla="*/ 0 w 6115050"/>
              <a:gd name="connsiteY4-20" fmla="*/ 6858000 h 6858000"/>
              <a:gd name="connsiteX5" fmla="*/ 2024742 w 6115050"/>
              <a:gd name="connsiteY5" fmla="*/ 0 h 6858000"/>
              <a:gd name="connsiteX0-21" fmla="*/ 2024742 w 6115050"/>
              <a:gd name="connsiteY0-22" fmla="*/ 0 h 6868886"/>
              <a:gd name="connsiteX1-23" fmla="*/ 6115050 w 6115050"/>
              <a:gd name="connsiteY1-24" fmla="*/ 0 h 6868886"/>
              <a:gd name="connsiteX2-25" fmla="*/ 6115050 w 6115050"/>
              <a:gd name="connsiteY2-26" fmla="*/ 3603171 h 6868886"/>
              <a:gd name="connsiteX3-27" fmla="*/ 5157107 w 6115050"/>
              <a:gd name="connsiteY3-28" fmla="*/ 6868886 h 6868886"/>
              <a:gd name="connsiteX4-29" fmla="*/ 0 w 6115050"/>
              <a:gd name="connsiteY4-30" fmla="*/ 6858000 h 6868886"/>
              <a:gd name="connsiteX5-31" fmla="*/ 2024742 w 6115050"/>
              <a:gd name="connsiteY5-32" fmla="*/ 0 h 686888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31" y="connsiteY5-32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sz="2000"/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" y="6246813"/>
            <a:ext cx="631825" cy="295275"/>
          </a:xfrm>
          <a:prstGeom prst="rect">
            <a:avLst/>
          </a:prstGeom>
        </p:spPr>
        <p:txBody>
          <a:bodyPr vert="horz" lIns="91440" tIns="45720" rIns="91440" bIns="45720" rtlCol="0" anchor="ctr"/>
          <a:p>
            <a:pPr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dirty="0"/>
              <a:t>Click to edit Master text styles</a:t>
            </a:r>
            <a:endParaRPr dirty="0"/>
          </a:p>
          <a:p>
            <a:pPr lvl="1"/>
            <a:r>
              <a:rPr dirty="0"/>
              <a:t>Second level</a:t>
            </a:r>
            <a:endParaRPr dirty="0"/>
          </a:p>
          <a:p>
            <a:pPr lvl="2"/>
            <a:r>
              <a:rPr dirty="0"/>
              <a:t>Third level</a:t>
            </a:r>
            <a:endParaRPr dirty="0"/>
          </a:p>
          <a:p>
            <a:pPr lvl="3"/>
            <a:r>
              <a:rPr dirty="0"/>
              <a:t>Fourth level</a:t>
            </a:r>
            <a:endParaRPr dirty="0"/>
          </a:p>
          <a:p>
            <a:pPr lvl="4"/>
            <a:r>
              <a:rPr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Pitch Deck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Tenorite" pitchFamily="2" charset="0"/>
              </a:rPr>
            </a:fld>
            <a:endParaRPr lang="en-US" dirty="0">
              <a:latin typeface="Tenorite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em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9.jpe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0" y="822325"/>
            <a:ext cx="5673725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ANALYSIS OF CAFÉ HARMONY</a:t>
            </a:r>
            <a:endParaRPr kumimoji="0" lang="en-US" sz="4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411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91343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2" name="TextBox 7"/>
          <p:cNvSpPr txBox="1"/>
          <p:nvPr/>
        </p:nvSpPr>
        <p:spPr>
          <a:xfrm>
            <a:off x="6278563" y="4833938"/>
            <a:ext cx="40338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None/>
            </a:pPr>
            <a:r>
              <a:rPr dirty="0">
                <a:solidFill>
                  <a:schemeClr val="bg1"/>
                </a:solidFill>
                <a:latin typeface="Tenorite" pitchFamily="2" charset="0"/>
              </a:rPr>
              <a:t>By Opeyemi Olaniran</a:t>
            </a:r>
            <a:endParaRPr dirty="0">
              <a:solidFill>
                <a:schemeClr val="bg1"/>
              </a:solidFill>
              <a:latin typeface="Tenorite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025"/>
            <a:ext cx="10363200" cy="911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INSIGHTS</a:t>
            </a:r>
            <a:endParaRPr kumimoji="0" lang="en-US" sz="40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5843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101600" y="1687513"/>
            <a:ext cx="4992688" cy="37465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Customer Spending</a:t>
            </a:r>
            <a:endParaRPr kumimoji="0" lang="en-US" sz="2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Q2.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Which customer demographic (age, gender, or preferred items) is driving the highest sales?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Female customers contributed about 54.19% of the total revenue generated. However, the male customers contributed about 52% of the sales revenue generated from Latte.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</p:txBody>
      </p:sp>
      <p:pic>
        <p:nvPicPr>
          <p:cNvPr id="35845" name="Content Placeholder 24" descr="A diagram of a number of people&#10;&#10;AI-generated content may be incorrect."/>
          <p:cNvPicPr>
            <a:picLocks noGrp="1"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5816600" y="1428750"/>
            <a:ext cx="5586413" cy="481806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9550" y="107950"/>
            <a:ext cx="3511550" cy="46037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INSIGHTS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7891" name="Content Placeholder 9"/>
          <p:cNvSpPr>
            <a:spLocks noGrp="1"/>
          </p:cNvSpPr>
          <p:nvPr>
            <p:ph sz="quarter" idx="10"/>
          </p:nvPr>
        </p:nvSpPr>
        <p:spPr>
          <a:xfrm>
            <a:off x="838200" y="568325"/>
            <a:ext cx="5432425" cy="1928813"/>
          </a:xfrm>
        </p:spPr>
        <p:txBody>
          <a:bodyPr vert="horz" wrap="square" lIns="91440" tIns="45720" rIns="91440" bIns="45720" anchor="t" anchorCtr="0"/>
          <a:p>
            <a:pPr marL="0" indent="0" defTabSz="91440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x-none" sz="2600" kern="1200" dirty="0">
                <a:solidFill>
                  <a:srgbClr val="000000"/>
                </a:solidFill>
                <a:latin typeface="TimesNewRomanPSMT"/>
                <a:ea typeface="+mn-ea"/>
                <a:cs typeface="+mn-cs"/>
              </a:rPr>
              <a:t>Customer Spending</a:t>
            </a:r>
            <a:endParaRPr lang="en-US" altLang="x-none" sz="2600" kern="1200" dirty="0">
              <a:latin typeface="TimesNewRomanPSMT"/>
              <a:ea typeface="+mn-ea"/>
              <a:cs typeface="Times New Roman" panose="02020603050405020304" charset="0"/>
            </a:endParaRPr>
          </a:p>
          <a:p>
            <a:pPr marL="0" indent="0" defTabSz="914400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en-US" altLang="x-none" b="0" kern="1200" dirty="0">
                <a:latin typeface="TimesNewRomanPSMT"/>
                <a:ea typeface="+mn-ea"/>
                <a:cs typeface="+mn-cs"/>
              </a:rPr>
              <a:t>The young (18–44-year-old)accounts for most of the total sales revenue generated, about $7,096; with 52.47% of them being females.</a:t>
            </a:r>
            <a:endParaRPr lang="en-US" altLang="x-none" b="0" kern="1200" dirty="0">
              <a:latin typeface="TimesNewRomanPSMT"/>
              <a:ea typeface="+mn-ea"/>
              <a:cs typeface="+mn-cs"/>
            </a:endParaRPr>
          </a:p>
        </p:txBody>
      </p:sp>
      <p:sp>
        <p:nvSpPr>
          <p:cNvPr id="37892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spcAft>
                <a:spcPts val="600"/>
              </a:spcAft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4" name="Picture 3" descr="Screenshot 2025-07-20 1915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959610"/>
            <a:ext cx="1166749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125"/>
            <a:ext cx="10439400" cy="1617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INSIGHTS</a:t>
            </a:r>
            <a:endParaRPr kumimoji="0" lang="en-US" sz="3200" b="0" i="0" u="none" strike="noStrike" kern="1200" cap="all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2022475"/>
            <a:ext cx="3309938" cy="3746500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Stock Management</a:t>
            </a:r>
            <a:endParaRPr kumimoji="0" lang="en-US" sz="28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Times New Roman" panose="02020603050405020304" charset="0"/>
              </a:rPr>
              <a:t>Q3.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Times New Roman" panose="02020603050405020304" charset="0"/>
              </a:rPr>
              <a:t>Which ingredients or products are most commonly running low across locations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?</a:t>
            </a:r>
            <a:endParaRPr kumimoji="0" lang="en-US" sz="24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The juice concentrate is adequately stored while the coffee beans, lemon, sandwich bread and sugar are overstocked.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Times New Roman" panose="02020603050405020304" charset="0"/>
              </a:rPr>
              <a:t>The products which are frequently running low are Milk, Iced Tea bags, Croissant Dough, Muffin mix and Tea bags.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Times New Roman" panose="02020603050405020304" charset="0"/>
            </a:endParaRPr>
          </a:p>
        </p:txBody>
      </p:sp>
      <p:sp>
        <p:nvSpPr>
          <p:cNvPr id="39940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spcAft>
                <a:spcPts val="600"/>
              </a:spcAft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39941" name="Content Placeholder 16" descr="A chart of stock performance&#10;&#10;AI-generated content may be incorrect."/>
          <p:cNvPicPr>
            <a:picLocks noGrp="1"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5178425" y="1414463"/>
            <a:ext cx="5548313" cy="483235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025"/>
            <a:ext cx="10363200" cy="911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all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INSIGHTS</a:t>
            </a:r>
            <a:endParaRPr kumimoji="0" lang="en-US" sz="40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1987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125413" y="1457325"/>
            <a:ext cx="4992688" cy="374650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Employee Performance</a:t>
            </a:r>
            <a:endParaRPr kumimoji="0" lang="en-US" sz="2800" b="1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Q4. Which employees are performing above or below the average sales target?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The graph shows the top ten high-performing employees with Megan White achieving the highest sales; $11,095 above the sales target. The sales were more at the Airport location.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</p:txBody>
      </p:sp>
      <p:pic>
        <p:nvPicPr>
          <p:cNvPr id="6" name="Camera 5"/>
          <p:cNvPicPr>
            <a:picLocks noGrp="1"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6284913" y="2022475"/>
            <a:ext cx="4992688" cy="3746500"/>
          </a:xfrm>
        </p:spPr>
      </p:pic>
      <p:pic>
        <p:nvPicPr>
          <p:cNvPr id="41990" name="Picture 14" descr="A graph of a performance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1457325"/>
            <a:ext cx="6481763" cy="46593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584200"/>
            <a:ext cx="10353675" cy="806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 10 EMPLOYEE PERFOMANCE BY LOCATION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4035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44036" name="Picture 4" descr="A graph of different colored lines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713" y="1543050"/>
            <a:ext cx="10275887" cy="46418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169863"/>
            <a:ext cx="10439400" cy="768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INSIGHTS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22300" y="1376363"/>
            <a:ext cx="3563938" cy="374808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Customer Feedback Analysis</a:t>
            </a:r>
            <a:endParaRPr kumimoji="0" lang="en-US" sz="30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Times New Roman" panose="02020603050405020304" charset="0"/>
              </a:rPr>
              <a:t>Q5. A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nalysis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 of customer feedback to identify common themes in satisfaction or dissatisfaction.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217 customers rated their satisfaction as 4 while 190 customers were dissatisfied.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The average customer rating was 3.05.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</p:txBody>
      </p:sp>
      <p:sp>
        <p:nvSpPr>
          <p:cNvPr id="46084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spcAft>
                <a:spcPts val="600"/>
              </a:spcAft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46085" name="Content Placeholder 16" descr="A graph with numbers and a bar&#10;&#10;AI-generated content may be incorrect."/>
          <p:cNvPicPr>
            <a:picLocks noGrp="1"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4694238" y="1306513"/>
            <a:ext cx="5970587" cy="49403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169863"/>
            <a:ext cx="10439400" cy="768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INSIGHTS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22300" y="1376363"/>
            <a:ext cx="3563938" cy="3748088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3000" b="1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Customer Feedback Analysis</a:t>
            </a:r>
            <a:endParaRPr kumimoji="0" lang="en-US" sz="3000" b="1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NewRomanPSMT"/>
                <a:ea typeface="+mn-ea"/>
                <a:cs typeface="+mn-cs"/>
              </a:rPr>
              <a:t>34.40% reported negative sentiments, 31.60% were positive and 34% were neutral.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NewRomanPSMT"/>
              <a:ea typeface="+mn-ea"/>
              <a:cs typeface="+mn-cs"/>
            </a:endParaRPr>
          </a:p>
        </p:txBody>
      </p:sp>
      <p:sp>
        <p:nvSpPr>
          <p:cNvPr id="48132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spcAft>
                <a:spcPts val="600"/>
              </a:spcAft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48133" name="Content Placeholder 6" descr="A diagram of a pie chart&#10;&#10;AI-generated content may be incorrect."/>
          <p:cNvPicPr>
            <a:picLocks noGrp="1"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4433888" y="1052513"/>
            <a:ext cx="6346825" cy="563562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263" y="77788"/>
            <a:ext cx="9525000" cy="728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Dashboard showing various </a:t>
            </a:r>
            <a:r>
              <a:rPr kumimoji="0" lang="en-US" sz="3200" b="0" i="0" u="none" strike="noStrike" kern="1200" cap="all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kpiS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0179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spcAft>
                <a:spcPts val="600"/>
              </a:spcAft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3" name="Picture 2" descr="Screenshot 2025-04-12 102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05485"/>
            <a:ext cx="12192000" cy="54470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584200"/>
            <a:ext cx="10353675" cy="806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recommendations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2227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52228" name="TextBox 7"/>
          <p:cNvSpPr txBox="1"/>
          <p:nvPr/>
        </p:nvSpPr>
        <p:spPr>
          <a:xfrm>
            <a:off x="923925" y="1530350"/>
            <a:ext cx="9004300" cy="3786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The top-selling menu is Muffin.</a:t>
            </a:r>
            <a:endParaRPr sz="2400" dirty="0">
              <a:latin typeface="Tenorite" pitchFamily="2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High-demand menu products across various locations should be focused on to avoid complexity in menu preparation.</a:t>
            </a:r>
            <a:endParaRPr sz="2400" dirty="0">
              <a:latin typeface="Tenorite" pitchFamily="2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Preparation of ingredients of top-selling menu product ahead of time to speed up service.</a:t>
            </a:r>
            <a:endParaRPr sz="2400" dirty="0">
              <a:latin typeface="Tenorite" pitchFamily="2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Meal Promotion of other products in combination with the top selling product to encourage purchase of lower-selling products.</a:t>
            </a:r>
            <a:endParaRPr sz="2400" dirty="0">
              <a:latin typeface="Tenorite" pitchFamily="2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Regular inventory of products to ensure that frequently used products are always in stock, least used ones are not overstocked</a:t>
            </a:r>
            <a:endParaRPr sz="2400" dirty="0">
              <a:latin typeface="Tenorite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4097" y="147116"/>
            <a:ext cx="1925577" cy="15437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163195"/>
            <a:ext cx="10353675" cy="806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recommendations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275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54276" name="TextBox 7"/>
          <p:cNvSpPr txBox="1"/>
          <p:nvPr/>
        </p:nvSpPr>
        <p:spPr>
          <a:xfrm>
            <a:off x="923925" y="969645"/>
            <a:ext cx="9004300" cy="52571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To improve employee performance, employees should be periodically trained on meeting sales targets and quality assurance. </a:t>
            </a:r>
            <a:endParaRPr sz="2400" dirty="0">
              <a:latin typeface="Tenorite" pitchFamily="2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Incentive for employees like the “Employee of the month” award or rewards for meeting sales target should be considered to encourage them to improve their sales performance.</a:t>
            </a:r>
            <a:endParaRPr sz="2400" dirty="0">
              <a:latin typeface="Tenorite" pitchFamily="2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Customers feedback and complaints should be acted upon quickly via root cause analysis</a:t>
            </a:r>
            <a:endParaRPr sz="2400" dirty="0">
              <a:latin typeface="Tenorite" pitchFamily="2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Loyalty programs should be introduced to retain customers.</a:t>
            </a:r>
            <a:endParaRPr sz="2400" dirty="0">
              <a:latin typeface="Tenorite" pitchFamily="2" charset="0"/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sz="2400" dirty="0">
                <a:latin typeface="Tenorite" pitchFamily="2" charset="0"/>
              </a:rPr>
              <a:t>Marketing strategies should be focused more on female customers since they account for most of the customers</a:t>
            </a:r>
            <a:r>
              <a:rPr dirty="0">
                <a:latin typeface="Tenorite" pitchFamily="2" charset="0"/>
              </a:rPr>
              <a:t>.</a:t>
            </a:r>
            <a:endParaRPr dirty="0">
              <a:latin typeface="Tenorite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27885" y="716686"/>
            <a:ext cx="2152076" cy="17253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76288" y="692150"/>
            <a:ext cx="5181600" cy="8699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outline</a:t>
            </a:r>
            <a:endParaRPr kumimoji="0" lang="en-US" sz="44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459" name="Content Placeholder 3"/>
          <p:cNvSpPr>
            <a:spLocks noGrp="1"/>
          </p:cNvSpPr>
          <p:nvPr>
            <p:ph sz="quarter" idx="10"/>
          </p:nvPr>
        </p:nvSpPr>
        <p:spPr>
          <a:xfrm>
            <a:off x="914400" y="1676400"/>
            <a:ext cx="5181600" cy="4340225"/>
          </a:xfrm>
        </p:spPr>
        <p:txBody>
          <a:bodyPr vert="horz" wrap="square" lIns="91440" tIns="45720" rIns="91440" bIns="45720" anchor="t" anchorCtr="0"/>
          <a:p>
            <a:pPr marL="342900" indent="-342900" defTabSz="914400">
              <a:buClrTx/>
              <a:buSzTx/>
              <a:buFont typeface="Arial" panose="020B0604020202020204" pitchFamily="34" charset="0"/>
              <a:buChar char="•"/>
            </a:pPr>
            <a:r>
              <a:rPr sz="3200" kern="1200" dirty="0">
                <a:latin typeface="+mn-lt"/>
                <a:ea typeface="+mn-ea"/>
                <a:cs typeface="+mn-cs"/>
              </a:rPr>
              <a:t>Introduction</a:t>
            </a:r>
            <a:endParaRPr sz="3200" kern="1200" dirty="0">
              <a:latin typeface="+mn-lt"/>
              <a:ea typeface="+mn-ea"/>
              <a:cs typeface="+mn-cs"/>
            </a:endParaRPr>
          </a:p>
          <a:p>
            <a:pPr marL="342900" indent="-342900" defTabSz="914400">
              <a:buClrTx/>
              <a:buSzTx/>
              <a:buFont typeface="Arial" panose="020B0604020202020204" pitchFamily="34" charset="0"/>
              <a:buChar char="•"/>
            </a:pPr>
            <a:r>
              <a:rPr sz="3200" kern="1200" dirty="0">
                <a:latin typeface="+mn-lt"/>
                <a:ea typeface="+mn-ea"/>
                <a:cs typeface="+mn-cs"/>
              </a:rPr>
              <a:t>Objectives</a:t>
            </a:r>
            <a:endParaRPr sz="3200" kern="1200" dirty="0">
              <a:latin typeface="+mn-lt"/>
              <a:ea typeface="+mn-ea"/>
              <a:cs typeface="+mn-cs"/>
            </a:endParaRPr>
          </a:p>
          <a:p>
            <a:pPr marL="342900" indent="-342900" defTabSz="914400">
              <a:buClrTx/>
              <a:buSzTx/>
              <a:buFont typeface="Arial" panose="020B0604020202020204" pitchFamily="34" charset="0"/>
              <a:buChar char="•"/>
            </a:pPr>
            <a:r>
              <a:rPr sz="3200" kern="1200" dirty="0">
                <a:latin typeface="+mn-lt"/>
                <a:ea typeface="+mn-ea"/>
                <a:cs typeface="+mn-cs"/>
              </a:rPr>
              <a:t>Data Overview</a:t>
            </a:r>
            <a:endParaRPr sz="3200" kern="1200" dirty="0">
              <a:latin typeface="+mn-lt"/>
              <a:ea typeface="+mn-ea"/>
              <a:cs typeface="+mn-cs"/>
            </a:endParaRPr>
          </a:p>
          <a:p>
            <a:pPr marL="342900" indent="-342900" defTabSz="914400">
              <a:buClrTx/>
              <a:buSzTx/>
              <a:buFont typeface="Arial" panose="020B0604020202020204" pitchFamily="34" charset="0"/>
              <a:buChar char="•"/>
            </a:pPr>
            <a:r>
              <a:rPr sz="3200" kern="1200" dirty="0">
                <a:latin typeface="+mn-lt"/>
                <a:ea typeface="+mn-ea"/>
                <a:cs typeface="+mn-cs"/>
              </a:rPr>
              <a:t>Key insights</a:t>
            </a:r>
            <a:endParaRPr sz="3200" kern="1200" dirty="0">
              <a:latin typeface="+mn-lt"/>
              <a:ea typeface="+mn-ea"/>
              <a:cs typeface="+mn-cs"/>
            </a:endParaRPr>
          </a:p>
          <a:p>
            <a:pPr marL="342900" indent="-342900" defTabSz="914400">
              <a:buClrTx/>
              <a:buSzTx/>
              <a:buFont typeface="Arial" panose="020B0604020202020204" pitchFamily="34" charset="0"/>
              <a:buChar char="•"/>
            </a:pPr>
            <a:r>
              <a:rPr sz="3200" kern="1200" dirty="0">
                <a:latin typeface="+mn-lt"/>
                <a:ea typeface="+mn-ea"/>
                <a:cs typeface="+mn-cs"/>
              </a:rPr>
              <a:t>Recommendations</a:t>
            </a:r>
            <a:endParaRPr sz="3200" kern="1200" dirty="0">
              <a:latin typeface="+mn-lt"/>
              <a:ea typeface="+mn-ea"/>
              <a:cs typeface="+mn-cs"/>
            </a:endParaRPr>
          </a:p>
          <a:p>
            <a:pPr marL="342900" indent="-342900" defTabSz="914400">
              <a:buClrTx/>
              <a:buSzTx/>
              <a:buFont typeface="Arial" panose="020B0604020202020204" pitchFamily="34" charset="0"/>
              <a:buChar char="•"/>
            </a:pPr>
            <a:endParaRPr kern="1200" dirty="0">
              <a:latin typeface="+mn-lt"/>
              <a:ea typeface="+mn-ea"/>
              <a:cs typeface="+mn-cs"/>
            </a:endParaRPr>
          </a:p>
          <a:p>
            <a:pPr marL="342900" indent="-342900" defTabSz="914400">
              <a:buClrTx/>
              <a:buSzTx/>
              <a:buFont typeface="Arial" panose="020B0604020202020204" pitchFamily="34" charset="0"/>
              <a:buChar char="•"/>
            </a:pPr>
            <a:endParaRPr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9460" name="Slide Number Placeholder 1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19461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3163" y="0"/>
            <a:ext cx="4668837" cy="35036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6322" name="Graphic 2" descr="&quot;&quot;"/>
          <p:cNvPicPr>
            <a:picLocks noChangeAspect="1"/>
          </p:cNvPicPr>
          <p:nvPr/>
        </p:nvPicPr>
        <p:blipFill>
          <a:blip r:embed="rId1"/>
          <a:srcRect l="18578" r="4150"/>
          <a:stretch>
            <a:fillRect/>
          </a:stretch>
        </p:blipFill>
        <p:spPr>
          <a:xfrm>
            <a:off x="0" y="0"/>
            <a:ext cx="51816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1238" y="374650"/>
            <a:ext cx="5057775" cy="36242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6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</a:t>
            </a:r>
            <a:endParaRPr kumimoji="0" lang="en-US" sz="96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6324" name="Picture 5" descr="A close-up of a keyboard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1665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49988" y="1436688"/>
            <a:ext cx="4805363" cy="7429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US" sz="48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5980113" y="2179955"/>
            <a:ext cx="4805363" cy="3679825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café specializes in offering a variety of drinks, snacks, and light meals to customers. 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 the past year, Café Harmony has seen impressive growth but now faces new challenges as the company is scaling to meet customer demand. 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3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café has multiple locations across the city, each with its own performance metrics and unique customer preferences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1"/>
          <a:srcRect t="1303" b="1303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839" y="132080"/>
            <a:ext cx="7273637" cy="16465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Objectives 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17880" y="1219200"/>
            <a:ext cx="7273925" cy="4871720"/>
          </a:xfr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 panose="020F0502020204030204"/>
              </a:rPr>
              <a:t>The goal of this project is to identify the following business questions 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 panose="020F0502020204030204"/>
              </a:rPr>
              <a:t>Which menu items are performing the best across different locations?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 panose="020F0502020204030204"/>
              </a:rPr>
              <a:t>What is the customer profile that tends to spend the most (age, gender, or preferred product)?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 panose="020F0502020204030204"/>
              </a:rPr>
              <a:t>How can the café improve its stock management to avoid running out of popular items while also reducing overstock?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Calibri" panose="020F0502020204030204"/>
              </a:rPr>
              <a:t>Are there any locations or employee performance issues that require attention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Calibri" panose="020F0502020204030204"/>
            </a:endParaRPr>
          </a:p>
        </p:txBody>
      </p:sp>
      <p:sp>
        <p:nvSpPr>
          <p:cNvPr id="23556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23557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1488" y="0"/>
            <a:ext cx="4100512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584200"/>
            <a:ext cx="10353675" cy="1209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 overview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5603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spcAft>
                <a:spcPts val="600"/>
              </a:spcAft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graphicFrame>
        <p:nvGraphicFramePr>
          <p:cNvPr id="12" name="Content Placeholder 2"/>
          <p:cNvGraphicFramePr>
            <a:graphicFrameLocks noGrp="1"/>
          </p:cNvGraphicFramePr>
          <p:nvPr>
            <p:ph type="tbl" sz="quarter" idx="10" hasCustomPrompt="1"/>
          </p:nvPr>
        </p:nvGraphicFramePr>
        <p:xfrm>
          <a:off x="923545" y="2009774"/>
          <a:ext cx="10354052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3925" y="584200"/>
            <a:ext cx="10353675" cy="1209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 overview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1" name="Slide Number Placeholder 3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spcAft>
                <a:spcPts val="600"/>
              </a:spcAft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27652" name="Picture 5" descr="A screenshot of a computer&#10;&#10;AI-generated content may be incorrect.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063" y="674688"/>
            <a:ext cx="4310062" cy="5572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3" name="Picture 7" descr="A screenshot of a spreadsheet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450" y="106363"/>
            <a:ext cx="4187825" cy="4192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4" name="Picture 9" descr="A screenshot of a computer&#10;&#10;AI-generated content may be incorrec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13" y="1360488"/>
            <a:ext cx="4629150" cy="49133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3025"/>
            <a:ext cx="10363200" cy="911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INSIGHTS</a:t>
            </a:r>
            <a:endParaRPr kumimoji="0" lang="en-US" sz="40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9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101600" y="690880"/>
            <a:ext cx="4993005" cy="517017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Menu Performance</a:t>
            </a:r>
            <a:endParaRPr kumimoji="0" lang="en-US" sz="2800" b="1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Q1. Which top-selling menu product generate the most revenue?</a:t>
            </a:r>
            <a:endParaRPr kumimoji="0" lang="en-US" sz="24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2000" b="0" i="0" u="none" strike="noStrike" kern="120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norit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sz="24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norite"/>
                <a:ea typeface="+mn-ea"/>
                <a:cs typeface="+mn-cs"/>
              </a:rPr>
              <a:t>Muffin was the top-selling menu product, generating approximately $2,400 overall across all locations. However, Muffin had the highest sales at two locations; the Airport and Uptown, generating about $1,355. Sandwich was the least-selling product.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9701" name="Content Placeholder 19" descr="A graph of sales revenue&#10;&#10;AI-generated content may be incorrect."/>
          <p:cNvPicPr>
            <a:picLocks noGrp="1"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5516563" y="1460500"/>
            <a:ext cx="6002337" cy="478631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6425" y="165100"/>
            <a:ext cx="9525000" cy="72548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Total sales revenue generated from muffin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Screenshot 2025-04-12 1032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05840"/>
            <a:ext cx="12192000" cy="5536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352425"/>
            <a:ext cx="10363200" cy="596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total sales revenue generated from sandwich</a:t>
            </a:r>
            <a:endParaRPr kumimoji="0" lang="en-US" sz="32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795" name="Slide Number Placeholder 4"/>
          <p:cNvSpPr txBox="1">
            <a:spLocks noGrp="1"/>
          </p:cNvSpPr>
          <p:nvPr>
            <p:ph type="sldNum" sz="quarter" idx="4"/>
          </p:nvPr>
        </p:nvSpPr>
        <p:spPr>
          <a:noFill/>
          <a:ln>
            <a:noFill/>
          </a:ln>
        </p:spPr>
        <p:txBody>
          <a:bodyPr anchor="ctr" anchorCtr="0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Tenorite" pitchFamily="2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Tenorite" pitchFamily="2" charset="0"/>
                <a:ea typeface="+mn-ea"/>
                <a:cs typeface="+mn-cs"/>
              </a:defRPr>
            </a:lvl5pPr>
          </a:lstStyle>
          <a:p>
            <a:pPr lvl="0">
              <a:buNone/>
            </a:pPr>
            <a:fld id="{9A0DB2DC-4C9A-4742-B13C-FB6460FD3503}" type="slidenum">
              <a:rPr lang="en-US" sz="1200" dirty="0"/>
            </a:fld>
            <a:endParaRPr lang="en-US" sz="1200" dirty="0"/>
          </a:p>
        </p:txBody>
      </p:sp>
      <p:pic>
        <p:nvPicPr>
          <p:cNvPr id="3" name="Picture 2" descr="Screenshot 2025-04-12 1020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2210"/>
            <a:ext cx="12192000" cy="5501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{48E95D9D-2946-4E12-BBFE-595A5BD21E36}tf22318419_win32</Template>
  <TotalTime>0</TotalTime>
  <Words>3950</Words>
  <Application>WPS Presentation</Application>
  <PresentationFormat>Widescreen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SimSun</vt:lpstr>
      <vt:lpstr>Wingdings</vt:lpstr>
      <vt:lpstr>Tenorite</vt:lpstr>
      <vt:lpstr>Segoe Print</vt:lpstr>
      <vt:lpstr>Calibri</vt:lpstr>
      <vt:lpstr>Calibri</vt:lpstr>
      <vt:lpstr>Tenorite</vt:lpstr>
      <vt:lpstr>TimesNewRomanPSMT</vt:lpstr>
      <vt:lpstr>Microsoft YaHei</vt:lpstr>
      <vt:lpstr>Arial Unicode MS</vt:lpstr>
      <vt:lpstr>Times New Roman</vt:lpstr>
      <vt:lpstr>Custom</vt:lpstr>
      <vt:lpstr>ANALYSIS OF CAFÉ HARMONY</vt:lpstr>
      <vt:lpstr>outline</vt:lpstr>
      <vt:lpstr>introduction</vt:lpstr>
      <vt:lpstr>Objectives </vt:lpstr>
      <vt:lpstr>Data overview</vt:lpstr>
      <vt:lpstr>Data overview</vt:lpstr>
      <vt:lpstr>KEY INSIGHTS</vt:lpstr>
      <vt:lpstr>Total sales revenue generated from muffin</vt:lpstr>
      <vt:lpstr>total sales revenue generated from sandwich</vt:lpstr>
      <vt:lpstr>KEY INSIGHTS</vt:lpstr>
      <vt:lpstr>KEY INSIGHTS</vt:lpstr>
      <vt:lpstr>KEY INSIGHTS</vt:lpstr>
      <vt:lpstr>KEY INSIGHTS</vt:lpstr>
      <vt:lpstr>Top 10 EMPLOYEE PERFOMANCE BY LOCATION</vt:lpstr>
      <vt:lpstr>KEY INSIGHTS</vt:lpstr>
      <vt:lpstr>KEY INSIGHTS</vt:lpstr>
      <vt:lpstr>Dashboard showing various kpiS</vt:lpstr>
      <vt:lpstr>recommendations</vt:lpstr>
      <vt:lpstr>recommendations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Opeyemi Olaniran</dc:creator>
  <cp:lastModifiedBy>Opeyemi Olaniran</cp:lastModifiedBy>
  <cp:revision>40</cp:revision>
  <dcterms:created xsi:type="dcterms:W3CDTF">2025-04-12T02:26:00Z</dcterms:created>
  <dcterms:modified xsi:type="dcterms:W3CDTF">2025-07-20T18:22:00Z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0D3E0DC623F14BB287891F5C4D6A580B_12</vt:lpwstr>
  </property>
  <property fmtid="{D5CDD505-2E9C-101B-9397-08002B2CF9AE}" pid="4" name="KSOProductBuildVer">
    <vt:lpwstr>1033-12.2.0.21931</vt:lpwstr>
  </property>
</Properties>
</file>